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7"/>
  </p:notesMasterIdLst>
  <p:sldIdLst>
    <p:sldId id="331" r:id="rId2"/>
    <p:sldId id="348" r:id="rId3"/>
    <p:sldId id="350" r:id="rId4"/>
    <p:sldId id="354" r:id="rId5"/>
    <p:sldId id="332" r:id="rId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9933"/>
    <a:srgbClr val="000000"/>
    <a:srgbClr val="C71CD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4380"/>
    <p:restoredTop sz="94660"/>
  </p:normalViewPr>
  <p:slideViewPr>
    <p:cSldViewPr>
      <p:cViewPr>
        <p:scale>
          <a:sx n="90" d="100"/>
          <a:sy n="9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19D125A-FEFE-49AF-9194-6BAB4229A79A}" type="datetimeFigureOut">
              <a:rPr lang="fa-IR" smtClean="0"/>
              <a:pPr/>
              <a:t>1435/01/29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5D374DA-65FA-4F4A-88DC-8DD41B59EBC7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3FFE05-5D67-41D8-AE89-212C9F94C23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8A862-279A-49F4-81A8-ACDB5EBEFD60}" type="datetimeFigureOut">
              <a:rPr lang="fa-IR" smtClean="0"/>
              <a:pPr/>
              <a:t>1435/01/29</a:t>
            </a:fld>
            <a:endParaRPr lang="fa-IR"/>
          </a:p>
        </p:txBody>
      </p:sp>
    </p:spTree>
  </p:cSld>
  <p:clrMapOvr>
    <a:masterClrMapping/>
  </p:clrMapOvr>
  <p:transition advClick="0" advTm="5000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88A862-279A-49F4-81A8-ACDB5EBEFD60}" type="datetimeFigureOut">
              <a:rPr lang="fa-IR" smtClean="0"/>
              <a:pPr/>
              <a:t>1435/01/29</a:t>
            </a:fld>
            <a:endParaRPr lang="fa-I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FFE05-5D67-41D8-AE89-212C9F94C23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 advTm="5000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88A862-279A-49F4-81A8-ACDB5EBEFD60}" type="datetimeFigureOut">
              <a:rPr lang="fa-IR" smtClean="0"/>
              <a:pPr/>
              <a:t>1435/01/29</a:t>
            </a:fld>
            <a:endParaRPr lang="fa-I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FFE05-5D67-41D8-AE89-212C9F94C23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 advTm="5000">
    <p:cover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fa-I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88A862-279A-49F4-81A8-ACDB5EBEFD60}" type="datetimeFigureOut">
              <a:rPr lang="fa-IR" smtClean="0"/>
              <a:pPr/>
              <a:t>1435/01/29</a:t>
            </a:fld>
            <a:endParaRPr lang="fa-I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FFE05-5D67-41D8-AE89-212C9F94C23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 advTm="5000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88A862-279A-49F4-81A8-ACDB5EBEFD60}" type="datetimeFigureOut">
              <a:rPr lang="fa-IR" smtClean="0"/>
              <a:pPr/>
              <a:t>1435/01/29</a:t>
            </a:fld>
            <a:endParaRPr lang="fa-I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FFE05-5D67-41D8-AE89-212C9F94C23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 advTm="5000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88A862-279A-49F4-81A8-ACDB5EBEFD60}" type="datetimeFigureOut">
              <a:rPr lang="fa-IR" smtClean="0"/>
              <a:pPr/>
              <a:t>1435/01/29</a:t>
            </a:fld>
            <a:endParaRPr lang="fa-I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FFE05-5D67-41D8-AE89-212C9F94C23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 advTm="5000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88A862-279A-49F4-81A8-ACDB5EBEFD60}" type="datetimeFigureOut">
              <a:rPr lang="fa-IR" smtClean="0"/>
              <a:pPr/>
              <a:t>1435/01/29</a:t>
            </a:fld>
            <a:endParaRPr lang="fa-I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FFE05-5D67-41D8-AE89-212C9F94C23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 advTm="5000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88A862-279A-49F4-81A8-ACDB5EBEFD60}" type="datetimeFigureOut">
              <a:rPr lang="fa-IR" smtClean="0"/>
              <a:pPr/>
              <a:t>1435/01/29</a:t>
            </a:fld>
            <a:endParaRPr lang="fa-I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FFE05-5D67-41D8-AE89-212C9F94C23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 advTm="5000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88A862-279A-49F4-81A8-ACDB5EBEFD60}" type="datetimeFigureOut">
              <a:rPr lang="fa-IR" smtClean="0"/>
              <a:pPr/>
              <a:t>1435/01/29</a:t>
            </a:fld>
            <a:endParaRPr lang="fa-I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FFE05-5D67-41D8-AE89-212C9F94C23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 advTm="5000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88A862-279A-49F4-81A8-ACDB5EBEFD60}" type="datetimeFigureOut">
              <a:rPr lang="fa-IR" smtClean="0"/>
              <a:pPr/>
              <a:t>1435/01/29</a:t>
            </a:fld>
            <a:endParaRPr lang="fa-I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FFE05-5D67-41D8-AE89-212C9F94C23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 advTm="5000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88A862-279A-49F4-81A8-ACDB5EBEFD60}" type="datetimeFigureOut">
              <a:rPr lang="fa-IR" smtClean="0"/>
              <a:pPr/>
              <a:t>1435/01/29</a:t>
            </a:fld>
            <a:endParaRPr lang="fa-I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FFE05-5D67-41D8-AE89-212C9F94C23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 advTm="5000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88A862-279A-49F4-81A8-ACDB5EBEFD60}" type="datetimeFigureOut">
              <a:rPr lang="fa-IR" smtClean="0"/>
              <a:pPr/>
              <a:t>1435/01/29</a:t>
            </a:fld>
            <a:endParaRPr lang="fa-I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FFE05-5D67-41D8-AE89-212C9F94C23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 advTm="5000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fld id="{F188A862-279A-49F4-81A8-ACDB5EBEFD60}" type="datetimeFigureOut">
              <a:rPr lang="fa-IR" smtClean="0"/>
              <a:pPr/>
              <a:t>1435/01/29</a:t>
            </a:fld>
            <a:endParaRPr lang="fa-IR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endParaRPr lang="fa-IR"/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fld id="{A23FFE05-5D67-41D8-AE89-212C9F94C23C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advClick="0" advTm="5000">
    <p:cover dir="d"/>
  </p:transition>
  <p:txStyles>
    <p:titleStyle>
      <a:lvl1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643073"/>
          </a:xfrm>
        </p:spPr>
        <p:txBody>
          <a:bodyPr/>
          <a:lstStyle/>
          <a:p>
            <a:r>
              <a:rPr lang="fa-IR" b="0" cap="none" dirty="0" smtClean="0">
                <a:ln>
                  <a:noFill/>
                </a:ln>
                <a:solidFill>
                  <a:srgbClr val="FFFF00"/>
                </a:solidFill>
                <a:cs typeface="Titr" pitchFamily="2" charset="-78"/>
              </a:rPr>
              <a:t>مرکز مشاوره بيماريهای رفتاری کاشان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2357430"/>
            <a:ext cx="76438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algn="just">
              <a:lnSpc>
                <a:spcPct val="150000"/>
              </a:lnSpc>
            </a:pPr>
            <a:r>
              <a:rPr lang="fa-IR" sz="3000" dirty="0" smtClean="0">
                <a:cs typeface="B Nazanin" pitchFamily="2" charset="-78"/>
              </a:rPr>
              <a:t>آدرس : ميدان امام خمينی، خيابان امام خمينی (ره)- </a:t>
            </a:r>
          </a:p>
          <a:p>
            <a:pPr marL="609600" indent="-609600" algn="just">
              <a:lnSpc>
                <a:spcPct val="150000"/>
              </a:lnSpc>
            </a:pPr>
            <a:r>
              <a:rPr lang="fa-IR" sz="3000" dirty="0" smtClean="0">
                <a:cs typeface="B Nazanin" pitchFamily="2" charset="-78"/>
              </a:rPr>
              <a:t>مرکز بهداشتی درمانی گلابچی</a:t>
            </a:r>
          </a:p>
          <a:p>
            <a:pPr marL="609600" indent="-609600" algn="just">
              <a:lnSpc>
                <a:spcPct val="150000"/>
              </a:lnSpc>
            </a:pPr>
            <a:r>
              <a:rPr lang="fa-IR" sz="4000" dirty="0" smtClean="0">
                <a:solidFill>
                  <a:srgbClr val="FF0000"/>
                </a:solidFill>
                <a:cs typeface="B Nazanin" pitchFamily="2" charset="-78"/>
              </a:rPr>
              <a:t>تلفن 4463344</a:t>
            </a:r>
          </a:p>
          <a:p>
            <a:pPr marL="609600" indent="-609600" algn="just">
              <a:lnSpc>
                <a:spcPct val="150000"/>
              </a:lnSpc>
            </a:pPr>
            <a:r>
              <a:rPr lang="fa-IR" sz="3000" b="1" dirty="0" smtClean="0">
                <a:cs typeface="B Nazanin" pitchFamily="2" charset="-78"/>
              </a:rPr>
              <a:t>کليه خدمات در مرکز مشاوره بيماريهای رفتاری </a:t>
            </a:r>
          </a:p>
          <a:p>
            <a:pPr marL="609600" indent="-609600" algn="just">
              <a:lnSpc>
                <a:spcPct val="150000"/>
              </a:lnSpc>
            </a:pPr>
            <a:r>
              <a:rPr lang="fa-IR" sz="3000" b="1" dirty="0" smtClean="0">
                <a:cs typeface="B Nazanin" pitchFamily="2" charset="-78"/>
              </a:rPr>
              <a:t>بصورت </a:t>
            </a:r>
            <a:r>
              <a:rPr lang="fa-IR" sz="3000" b="1" dirty="0" smtClean="0">
                <a:solidFill>
                  <a:srgbClr val="FF0000"/>
                </a:solidFill>
                <a:cs typeface="B Nazanin" pitchFamily="2" charset="-78"/>
              </a:rPr>
              <a:t>رايگان ومحرمانه</a:t>
            </a:r>
            <a:r>
              <a:rPr lang="fa-IR" sz="3000" b="1" dirty="0" smtClean="0">
                <a:cs typeface="B Nazanin" pitchFamily="2" charset="-78"/>
              </a:rPr>
              <a:t> ارائه می شود.</a:t>
            </a:r>
            <a:endParaRPr lang="en-US" sz="3000" dirty="0">
              <a:cs typeface="B Nazanin" pitchFamily="2" charset="-78"/>
            </a:endParaRPr>
          </a:p>
        </p:txBody>
      </p:sp>
    </p:spTree>
  </p:cSld>
  <p:clrMapOvr>
    <a:masterClrMapping/>
  </p:clrMapOvr>
  <p:transition advClick="0" advTm="5000"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447800"/>
          </a:xfrm>
          <a:solidFill>
            <a:srgbClr val="EDF232"/>
          </a:solidFill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fa-IR" sz="2800" b="0" cap="none" dirty="0" smtClean="0">
                <a:ln>
                  <a:noFill/>
                </a:ln>
                <a:solidFill>
                  <a:srgbClr val="FF0000"/>
                </a:solidFill>
                <a:cs typeface="Titr" pitchFamily="2" charset="-78"/>
              </a:rPr>
              <a:t>خدمات عمومی</a:t>
            </a:r>
            <a:endParaRPr lang="en-US" sz="2800" b="0" cap="none" dirty="0" smtClean="0">
              <a:ln>
                <a:noFill/>
              </a:ln>
              <a:solidFill>
                <a:srgbClr val="FF0000"/>
              </a:solidFill>
              <a:cs typeface="Titr" pitchFamily="2" charset="-78"/>
            </a:endParaRPr>
          </a:p>
        </p:txBody>
      </p:sp>
      <p:sp>
        <p:nvSpPr>
          <p:cNvPr id="35843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524396"/>
          </a:xfrm>
        </p:spPr>
        <p:txBody>
          <a:bodyPr/>
          <a:lstStyle/>
          <a:p>
            <a:pPr algn="r" rtl="1" eaLnBrk="1" hangingPunct="1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مشاوره مراجعين</a:t>
            </a:r>
          </a:p>
          <a:p>
            <a:pPr algn="r" rtl="1" eaLnBrk="1" hangingPunct="1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آموزش مراجعين</a:t>
            </a:r>
          </a:p>
          <a:p>
            <a:pPr algn="r" rtl="1" eaLnBrk="1" hangingPunct="1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هدايت برنامه های آموزشی جهت عموم مردم </a:t>
            </a:r>
          </a:p>
          <a:p>
            <a:pPr algn="r" rtl="1" eaLnBrk="1" hangingPunct="1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تهيه و توزيع فيلم های آموزشی ،پمفلت وتراکت</a:t>
            </a:r>
          </a:p>
          <a:p>
            <a:pPr algn="r" rtl="1" eaLnBrk="1" hangingPunct="1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تشکيل هسته های داوطلب جهت آموزش مردم وترويج رفتارهای سالم</a:t>
            </a:r>
          </a:p>
          <a:p>
            <a:pPr algn="r" rtl="1" eaLnBrk="1" hangingPunct="1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پژوهش های کاربردی درارتباط بابيماريهای رفتاری</a:t>
            </a:r>
            <a:endParaRPr lang="en-US" sz="2400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371600"/>
          </a:xfrm>
          <a:solidFill>
            <a:srgbClr val="EDF232"/>
          </a:solidFill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fa-IR" sz="3200" b="0" cap="none" dirty="0" smtClean="0">
                <a:ln>
                  <a:noFill/>
                </a:ln>
                <a:solidFill>
                  <a:srgbClr val="FF0000"/>
                </a:solidFill>
                <a:cs typeface="Titr" pitchFamily="2" charset="-78"/>
              </a:rPr>
              <a:t>خدمات اختصاصی</a:t>
            </a:r>
            <a:endParaRPr lang="en-US" sz="3200" b="0" cap="none" dirty="0" smtClean="0">
              <a:ln>
                <a:noFill/>
              </a:ln>
              <a:solidFill>
                <a:srgbClr val="FF0000"/>
              </a:solidFill>
              <a:cs typeface="Titr" pitchFamily="2" charset="-78"/>
            </a:endParaRPr>
          </a:p>
        </p:txBody>
      </p:sp>
      <p:sp>
        <p:nvSpPr>
          <p:cNvPr id="36867" name="Rectangle 4"/>
          <p:cNvSpPr>
            <a:spLocks noGrp="1" noChangeArrowheads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/>
          <a:lstStyle/>
          <a:p>
            <a:pPr algn="r" rtl="1" eaLnBrk="1" hangingPunct="1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انجام مشاوره باافراد دارای رفتارپرخطر(آلوده به ويروس ويابيمارايدز)</a:t>
            </a:r>
          </a:p>
          <a:p>
            <a:pPr algn="r" rtl="1" eaLnBrk="1" hangingPunct="1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انجام مشاوره با خانواده های افراد</a:t>
            </a:r>
            <a:r>
              <a:rPr lang="en-US" sz="2400" dirty="0" smtClean="0">
                <a:cs typeface="B Nazanin" pitchFamily="2" charset="-78"/>
              </a:rPr>
              <a:t>HIV/AIDS</a:t>
            </a:r>
            <a:endParaRPr lang="fa-IR" sz="2400" dirty="0" smtClean="0">
              <a:cs typeface="B Nazanin" pitchFamily="2" charset="-78"/>
            </a:endParaRPr>
          </a:p>
          <a:p>
            <a:pPr algn="r" rtl="1" eaLnBrk="1" hangingPunct="1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انجام مشاوره وآزمايش داوطلبانه</a:t>
            </a:r>
          </a:p>
          <a:p>
            <a:pPr algn="r" rtl="1" eaLnBrk="1" hangingPunct="1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درمان ضدرتروويروسی</a:t>
            </a:r>
          </a:p>
          <a:p>
            <a:pPr algn="r" rtl="1" eaLnBrk="1" hangingPunct="1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نظام مراقبت ازاچ آی وی وعفونت های آميزشی</a:t>
            </a:r>
          </a:p>
          <a:p>
            <a:pPr algn="r" rtl="1" eaLnBrk="1" hangingPunct="1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ارائه وسايل مناسب پيشگيری از بيماريهای مقاربتی</a:t>
            </a:r>
          </a:p>
          <a:p>
            <a:pPr algn="r" rtl="1" eaLnBrk="1" hangingPunct="1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ارائه سرنگ وسوزن جهت معتادان تزريقی</a:t>
            </a:r>
          </a:p>
          <a:p>
            <a:pPr algn="r" rtl="1" eaLnBrk="1" hangingPunct="1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درمان نگهدارنده بامتادون</a:t>
            </a:r>
            <a:endParaRPr lang="en-US" sz="2400" dirty="0" smtClean="0">
              <a:cs typeface="B Nazanin" pitchFamily="2" charset="-78"/>
            </a:endParaRPr>
          </a:p>
          <a:p>
            <a:pPr algn="r" rtl="1" eaLnBrk="1" hangingPunct="1"/>
            <a:endParaRPr lang="en-US" sz="2400" dirty="0" smtClean="0">
              <a:cs typeface="Titr" pitchFamily="2" charset="-78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43852" cy="77627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ar-SA" altLang="ja-JP" sz="2800" b="1" dirty="0" smtClean="0">
                <a:solidFill>
                  <a:srgbClr val="FF0000"/>
                </a:solidFill>
                <a:cs typeface="B Titr" pitchFamily="2" charset="-78"/>
              </a:rPr>
              <a:t>استراتژ</a:t>
            </a:r>
            <a:r>
              <a:rPr lang="fa-IR" altLang="ja-JP" sz="2800" b="1" dirty="0" smtClean="0">
                <a:solidFill>
                  <a:srgbClr val="FF0000"/>
                </a:solidFill>
                <a:cs typeface="B Titr" pitchFamily="2" charset="-78"/>
              </a:rPr>
              <a:t>ی </a:t>
            </a:r>
            <a:r>
              <a:rPr lang="ar-SA" altLang="ja-JP" sz="2800" b="1" dirty="0" smtClean="0">
                <a:solidFill>
                  <a:srgbClr val="FF0000"/>
                </a:solidFill>
                <a:cs typeface="B Titr" pitchFamily="2" charset="-78"/>
              </a:rPr>
              <a:t>های </a:t>
            </a:r>
            <a:r>
              <a:rPr lang="fa-IR" altLang="ja-JP" sz="2800" b="1" dirty="0" smtClean="0">
                <a:solidFill>
                  <a:srgbClr val="FF0000"/>
                </a:solidFill>
                <a:cs typeface="B Titr" pitchFamily="2" charset="-78"/>
              </a:rPr>
              <a:t>سومین </a:t>
            </a:r>
            <a:r>
              <a:rPr lang="ar-SA" altLang="ja-JP" sz="2800" b="1" dirty="0" smtClean="0">
                <a:solidFill>
                  <a:srgbClr val="FF0000"/>
                </a:solidFill>
                <a:cs typeface="B Titr" pitchFamily="2" charset="-78"/>
              </a:rPr>
              <a:t>برنامه</a:t>
            </a:r>
            <a:r>
              <a:rPr lang="fa-IR" altLang="ja-JP" sz="2800" b="1" dirty="0" smtClean="0">
                <a:solidFill>
                  <a:srgbClr val="FF0000"/>
                </a:solidFill>
                <a:cs typeface="B Titr" pitchFamily="2" charset="-78"/>
              </a:rPr>
              <a:t> کنترل ایدز کشور</a:t>
            </a:r>
            <a:endParaRPr lang="en-US" altLang="ja-JP" sz="2800" b="1" dirty="0" smtClean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071546"/>
            <a:ext cx="8501090" cy="5572164"/>
          </a:xfrm>
        </p:spPr>
        <p:txBody>
          <a:bodyPr>
            <a:noAutofit/>
          </a:bodyPr>
          <a:lstStyle/>
          <a:p>
            <a:pPr algn="r" rtl="1" eaLnBrk="1" hangingPunct="1">
              <a:lnSpc>
                <a:spcPct val="130000"/>
              </a:lnSpc>
              <a:spcAft>
                <a:spcPts val="600"/>
              </a:spcAft>
              <a:buClr>
                <a:srgbClr val="C00000"/>
              </a:buClr>
              <a:buSzPct val="80000"/>
              <a:buFont typeface="Webdings" pitchFamily="18" charset="2"/>
              <a:buChar char="-"/>
            </a:pPr>
            <a:r>
              <a:rPr lang="ar-SA" sz="2000" b="1" dirty="0" smtClean="0">
                <a:solidFill>
                  <a:srgbClr val="FFFF00"/>
                </a:solidFill>
                <a:cs typeface="B Nazanin" pitchFamily="2" charset="-78"/>
              </a:rPr>
              <a:t>آموزش</a:t>
            </a:r>
            <a:r>
              <a:rPr lang="fa-IR" sz="2000" b="1" dirty="0" smtClean="0">
                <a:solidFill>
                  <a:srgbClr val="FFFF00"/>
                </a:solidFill>
                <a:cs typeface="B Nazanin" pitchFamily="2" charset="-78"/>
              </a:rPr>
              <a:t>  و</a:t>
            </a:r>
            <a:r>
              <a:rPr lang="ar-SA" sz="2000" b="1" dirty="0" smtClean="0">
                <a:solidFill>
                  <a:srgbClr val="FFFF00"/>
                </a:solidFill>
                <a:cs typeface="B Nazanin" pitchFamily="2" charset="-78"/>
              </a:rPr>
              <a:t> اطلاع رسانی </a:t>
            </a:r>
            <a:endParaRPr lang="en-US" sz="2000" b="1" dirty="0" smtClean="0">
              <a:solidFill>
                <a:srgbClr val="FFFF00"/>
              </a:solidFill>
              <a:cs typeface="B Nazanin" pitchFamily="2" charset="-78"/>
            </a:endParaRPr>
          </a:p>
          <a:p>
            <a:pPr algn="r" rtl="1" eaLnBrk="1" hangingPunct="1">
              <a:lnSpc>
                <a:spcPct val="130000"/>
              </a:lnSpc>
              <a:spcAft>
                <a:spcPts val="600"/>
              </a:spcAft>
              <a:buClr>
                <a:srgbClr val="C00000"/>
              </a:buClr>
              <a:buSzPct val="80000"/>
              <a:buFont typeface="Webdings" pitchFamily="18" charset="2"/>
              <a:buChar char="-"/>
            </a:pPr>
            <a:r>
              <a:rPr lang="ar-SA" sz="2000" b="1" dirty="0" smtClean="0">
                <a:solidFill>
                  <a:srgbClr val="FFFF00"/>
                </a:solidFill>
                <a:cs typeface="B Nazanin" pitchFamily="2" charset="-78"/>
              </a:rPr>
              <a:t>تامین سلامت خون</a:t>
            </a:r>
            <a:endParaRPr lang="en-US" sz="2000" b="1" dirty="0" smtClean="0">
              <a:solidFill>
                <a:srgbClr val="FFFF00"/>
              </a:solidFill>
              <a:cs typeface="B Nazanin" pitchFamily="2" charset="-78"/>
            </a:endParaRPr>
          </a:p>
          <a:p>
            <a:pPr algn="r" rtl="1" eaLnBrk="1" hangingPunct="1">
              <a:lnSpc>
                <a:spcPct val="130000"/>
              </a:lnSpc>
              <a:spcAft>
                <a:spcPts val="600"/>
              </a:spcAft>
              <a:buClr>
                <a:srgbClr val="C00000"/>
              </a:buClr>
              <a:buSzPct val="80000"/>
              <a:buFont typeface="Webdings" pitchFamily="18" charset="2"/>
              <a:buChar char="-"/>
            </a:pPr>
            <a:r>
              <a:rPr lang="ar-SA" sz="2000" b="1" dirty="0" smtClean="0">
                <a:solidFill>
                  <a:srgbClr val="FFFF00"/>
                </a:solidFill>
                <a:cs typeface="B Nazanin" pitchFamily="2" charset="-78"/>
              </a:rPr>
              <a:t>مشاوره و آزمایش داوطلبانه</a:t>
            </a:r>
            <a:endParaRPr lang="en-US" sz="2000" b="1" dirty="0" smtClean="0">
              <a:solidFill>
                <a:srgbClr val="FFFF00"/>
              </a:solidFill>
              <a:cs typeface="B Nazanin" pitchFamily="2" charset="-78"/>
            </a:endParaRPr>
          </a:p>
          <a:p>
            <a:pPr algn="r" rtl="1" eaLnBrk="1" hangingPunct="1">
              <a:lnSpc>
                <a:spcPct val="130000"/>
              </a:lnSpc>
              <a:spcAft>
                <a:spcPts val="600"/>
              </a:spcAft>
              <a:buClr>
                <a:srgbClr val="C00000"/>
              </a:buClr>
              <a:buSzPct val="80000"/>
              <a:buFont typeface="Webdings" pitchFamily="18" charset="2"/>
              <a:buChar char="-"/>
            </a:pPr>
            <a:r>
              <a:rPr lang="ar-SA" sz="2000" b="1" dirty="0" smtClean="0">
                <a:solidFill>
                  <a:srgbClr val="FFFF00"/>
                </a:solidFill>
                <a:cs typeface="B Nazanin" pitchFamily="2" charset="-78"/>
              </a:rPr>
              <a:t>کاهش آسیب</a:t>
            </a:r>
            <a:endParaRPr lang="fa-IR" sz="2000" b="1" dirty="0" smtClean="0">
              <a:solidFill>
                <a:srgbClr val="FFFF00"/>
              </a:solidFill>
              <a:cs typeface="B Nazanin" pitchFamily="2" charset="-78"/>
            </a:endParaRPr>
          </a:p>
          <a:p>
            <a:pPr algn="r" rtl="1" eaLnBrk="1" hangingPunct="1">
              <a:lnSpc>
                <a:spcPct val="130000"/>
              </a:lnSpc>
              <a:spcAft>
                <a:spcPts val="600"/>
              </a:spcAft>
              <a:buClr>
                <a:srgbClr val="C00000"/>
              </a:buClr>
              <a:buSzPct val="80000"/>
              <a:buFont typeface="Webdings" pitchFamily="18" charset="2"/>
              <a:buChar char="-"/>
            </a:pPr>
            <a:r>
              <a:rPr lang="fa-IR" sz="2000" b="1" dirty="0" smtClean="0">
                <a:solidFill>
                  <a:srgbClr val="FFFF00"/>
                </a:solidFill>
                <a:cs typeface="B Nazanin" pitchFamily="2" charset="-78"/>
              </a:rPr>
              <a:t>پيشگيري از انتقال جنسي</a:t>
            </a:r>
            <a:endParaRPr lang="en-US" sz="2000" b="1" dirty="0" smtClean="0">
              <a:solidFill>
                <a:srgbClr val="FFFF00"/>
              </a:solidFill>
              <a:cs typeface="B Nazanin" pitchFamily="2" charset="-78"/>
            </a:endParaRPr>
          </a:p>
          <a:p>
            <a:pPr algn="r" rtl="1" eaLnBrk="1" hangingPunct="1">
              <a:lnSpc>
                <a:spcPct val="130000"/>
              </a:lnSpc>
              <a:spcAft>
                <a:spcPts val="600"/>
              </a:spcAft>
              <a:buClr>
                <a:srgbClr val="C00000"/>
              </a:buClr>
              <a:buSzPct val="80000"/>
              <a:buFont typeface="Webdings" pitchFamily="18" charset="2"/>
              <a:buChar char="-"/>
            </a:pPr>
            <a:r>
              <a:rPr lang="ar-SA" sz="2000" b="1" dirty="0" smtClean="0">
                <a:solidFill>
                  <a:srgbClr val="FFFF00"/>
                </a:solidFill>
                <a:cs typeface="B Nazanin" pitchFamily="2" charset="-78"/>
              </a:rPr>
              <a:t>مراقبت و درمان بیماریهای آمیزشی</a:t>
            </a:r>
            <a:endParaRPr lang="en-US" sz="2000" b="1" dirty="0" smtClean="0">
              <a:solidFill>
                <a:srgbClr val="FFFF00"/>
              </a:solidFill>
              <a:cs typeface="B Nazanin" pitchFamily="2" charset="-78"/>
            </a:endParaRPr>
          </a:p>
          <a:p>
            <a:pPr algn="r" rtl="1" eaLnBrk="1" hangingPunct="1">
              <a:lnSpc>
                <a:spcPct val="130000"/>
              </a:lnSpc>
              <a:spcAft>
                <a:spcPts val="600"/>
              </a:spcAft>
              <a:buClr>
                <a:srgbClr val="C00000"/>
              </a:buClr>
              <a:buSzPct val="80000"/>
              <a:buFont typeface="Webdings" pitchFamily="18" charset="2"/>
              <a:buChar char="-"/>
            </a:pPr>
            <a:r>
              <a:rPr lang="ar-SA" sz="2000" b="1" dirty="0" smtClean="0">
                <a:solidFill>
                  <a:srgbClr val="FFFF00"/>
                </a:solidFill>
                <a:cs typeface="B Nazanin" pitchFamily="2" charset="-78"/>
              </a:rPr>
              <a:t>مشاوره،</a:t>
            </a:r>
            <a:r>
              <a:rPr lang="fa-IR" sz="2000" b="1" dirty="0" smtClean="0">
                <a:solidFill>
                  <a:srgbClr val="FFFF00"/>
                </a:solidFill>
                <a:cs typeface="B Nazanin" pitchFamily="2" charset="-78"/>
              </a:rPr>
              <a:t> </a:t>
            </a:r>
            <a:r>
              <a:rPr lang="ar-SA" sz="2000" b="1" dirty="0" smtClean="0">
                <a:solidFill>
                  <a:srgbClr val="FFFF00"/>
                </a:solidFill>
                <a:cs typeface="B Nazanin" pitchFamily="2" charset="-78"/>
              </a:rPr>
              <a:t>مراقبت و درمان مبتلایان به </a:t>
            </a:r>
            <a:r>
              <a:rPr lang="en-US" sz="2000" b="1" dirty="0" smtClean="0">
                <a:solidFill>
                  <a:srgbClr val="FFFF00"/>
                </a:solidFill>
                <a:cs typeface="B Nazanin" pitchFamily="2" charset="-78"/>
              </a:rPr>
              <a:t>HIV</a:t>
            </a:r>
            <a:r>
              <a:rPr lang="ar-SA" sz="2000" b="1" dirty="0" smtClean="0">
                <a:solidFill>
                  <a:srgbClr val="FFFF00"/>
                </a:solidFill>
                <a:cs typeface="B Nazanin" pitchFamily="2" charset="-78"/>
              </a:rPr>
              <a:t> و خانواده آنها</a:t>
            </a:r>
            <a:endParaRPr lang="en-US" sz="2000" b="1" dirty="0" smtClean="0">
              <a:solidFill>
                <a:srgbClr val="FFFF00"/>
              </a:solidFill>
              <a:cs typeface="B Nazanin" pitchFamily="2" charset="-78"/>
            </a:endParaRPr>
          </a:p>
          <a:p>
            <a:pPr algn="r" rtl="1" eaLnBrk="1" hangingPunct="1">
              <a:lnSpc>
                <a:spcPct val="130000"/>
              </a:lnSpc>
              <a:spcAft>
                <a:spcPts val="600"/>
              </a:spcAft>
              <a:buClr>
                <a:srgbClr val="C00000"/>
              </a:buClr>
              <a:buSzPct val="80000"/>
              <a:buFont typeface="Webdings" pitchFamily="18" charset="2"/>
              <a:buChar char="-"/>
            </a:pPr>
            <a:r>
              <a:rPr lang="ar-SA" sz="2000" b="1" dirty="0" smtClean="0">
                <a:solidFill>
                  <a:srgbClr val="FFFF00"/>
                </a:solidFill>
                <a:cs typeface="B Nazanin" pitchFamily="2" charset="-78"/>
              </a:rPr>
              <a:t>حمایت</a:t>
            </a:r>
            <a:r>
              <a:rPr lang="fa-IR" sz="2000" b="1" dirty="0" smtClean="0">
                <a:solidFill>
                  <a:srgbClr val="FFFF00"/>
                </a:solidFill>
                <a:cs typeface="B Nazanin" pitchFamily="2" charset="-78"/>
              </a:rPr>
              <a:t> و توانمندسازي </a:t>
            </a:r>
            <a:endParaRPr lang="en-US" sz="2000" b="1" dirty="0" smtClean="0">
              <a:solidFill>
                <a:srgbClr val="FFFF00"/>
              </a:solidFill>
              <a:cs typeface="B Nazanin" pitchFamily="2" charset="-78"/>
            </a:endParaRPr>
          </a:p>
          <a:p>
            <a:pPr algn="r" rtl="1" eaLnBrk="1" hangingPunct="1">
              <a:lnSpc>
                <a:spcPct val="130000"/>
              </a:lnSpc>
              <a:spcAft>
                <a:spcPts val="600"/>
              </a:spcAft>
              <a:buClr>
                <a:srgbClr val="C00000"/>
              </a:buClr>
              <a:buSzPct val="80000"/>
              <a:buFont typeface="Webdings" pitchFamily="18" charset="2"/>
              <a:buChar char="-"/>
            </a:pPr>
            <a:r>
              <a:rPr lang="ar-SA" sz="2000" b="1" dirty="0" smtClean="0">
                <a:solidFill>
                  <a:srgbClr val="FFFF00"/>
                </a:solidFill>
                <a:cs typeface="B Nazanin" pitchFamily="2" charset="-78"/>
              </a:rPr>
              <a:t> بر قراری نظام مراقبت اپیدمیولوژیک</a:t>
            </a:r>
            <a:r>
              <a:rPr lang="fa-IR" sz="2000" b="1" dirty="0" smtClean="0">
                <a:solidFill>
                  <a:srgbClr val="FFFF00"/>
                </a:solidFill>
                <a:cs typeface="B Nazanin" pitchFamily="2" charset="-78"/>
              </a:rPr>
              <a:t> </a:t>
            </a:r>
            <a:r>
              <a:rPr lang="ar-SA" sz="2000" b="1" dirty="0" smtClean="0">
                <a:solidFill>
                  <a:srgbClr val="FFFF00"/>
                </a:solidFill>
                <a:cs typeface="B Nazanin" pitchFamily="2" charset="-78"/>
              </a:rPr>
              <a:t>و مدیریت داده ها</a:t>
            </a:r>
            <a:endParaRPr lang="en-US" sz="2000" b="1" dirty="0" smtClean="0">
              <a:solidFill>
                <a:srgbClr val="FFFF00"/>
              </a:solidFill>
              <a:cs typeface="B Nazanin" pitchFamily="2" charset="-78"/>
            </a:endParaRPr>
          </a:p>
          <a:p>
            <a:pPr algn="r" rtl="1" eaLnBrk="1" hangingPunct="1">
              <a:lnSpc>
                <a:spcPct val="130000"/>
              </a:lnSpc>
              <a:spcAft>
                <a:spcPts val="600"/>
              </a:spcAft>
              <a:buClr>
                <a:srgbClr val="C00000"/>
              </a:buClr>
              <a:buSzPct val="80000"/>
              <a:buFont typeface="Webdings" pitchFamily="18" charset="2"/>
              <a:buChar char="-"/>
            </a:pPr>
            <a:r>
              <a:rPr lang="fa-IR" sz="2000" b="1" dirty="0" smtClean="0">
                <a:solidFill>
                  <a:srgbClr val="FFFF00"/>
                </a:solidFill>
                <a:cs typeface="B Nazanin" pitchFamily="2" charset="-78"/>
              </a:rPr>
              <a:t>ت</a:t>
            </a:r>
            <a:r>
              <a:rPr lang="ar-SA" sz="2000" b="1" dirty="0" smtClean="0">
                <a:solidFill>
                  <a:srgbClr val="FFFF00"/>
                </a:solidFill>
                <a:cs typeface="B Nazanin" pitchFamily="2" charset="-78"/>
              </a:rPr>
              <a:t>قویت زیر ساخت های لازم </a:t>
            </a:r>
            <a:endParaRPr lang="en-US" sz="2000" b="1" dirty="0" smtClean="0">
              <a:solidFill>
                <a:srgbClr val="FFFF00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>شعار روز جهانی ایدز سال 92</a:t>
            </a:r>
            <a:endParaRPr lang="en-US" dirty="0">
              <a:solidFill>
                <a:srgbClr val="FFFF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2285992"/>
            <a:ext cx="8229600" cy="41148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fa-IR" dirty="0" smtClean="0">
                <a:cs typeface="B Nazanin" pitchFamily="2" charset="-78"/>
              </a:rPr>
              <a:t>انجام به موقع آزمایش اچ آی وی </a:t>
            </a:r>
          </a:p>
          <a:p>
            <a:pPr>
              <a:lnSpc>
                <a:spcPct val="200000"/>
              </a:lnSpc>
            </a:pPr>
            <a:r>
              <a:rPr lang="fa-IR" dirty="0" smtClean="0">
                <a:cs typeface="B Nazanin" pitchFamily="2" charset="-78"/>
              </a:rPr>
              <a:t>تشخیص زودتر، درمان مؤثرتر</a:t>
            </a:r>
          </a:p>
          <a:p>
            <a:pPr>
              <a:lnSpc>
                <a:spcPct val="200000"/>
              </a:lnSpc>
            </a:pPr>
            <a:r>
              <a:rPr lang="fa-IR" dirty="0" smtClean="0">
                <a:cs typeface="B Nazanin" pitchFamily="2" charset="-78"/>
              </a:rPr>
              <a:t>”مرکز مشاوره بیماری های رفتاری پاسخگوی شماست.“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69634" name="Picture 2" descr="C:\Users\n-m\Desktop\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1666870" cy="21836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729</TotalTime>
  <Words>210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Theme1</vt:lpstr>
      <vt:lpstr>مرکز مشاوره بيماريهای رفتاری کاشان</vt:lpstr>
      <vt:lpstr>خدمات عمومی</vt:lpstr>
      <vt:lpstr>خدمات اختصاصی</vt:lpstr>
      <vt:lpstr>استراتژی های سومین برنامه کنترل ایدز کشور</vt:lpstr>
      <vt:lpstr>شعار روز جهانی ایدز سال 92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Naslejavan</dc:creator>
  <cp:lastModifiedBy>faraji-mo</cp:lastModifiedBy>
  <cp:revision>164</cp:revision>
  <dcterms:created xsi:type="dcterms:W3CDTF">2012-12-18T18:10:07Z</dcterms:created>
  <dcterms:modified xsi:type="dcterms:W3CDTF">2013-12-02T15:05:49Z</dcterms:modified>
</cp:coreProperties>
</file>